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1" r:id="rId5"/>
    <p:sldId id="263" r:id="rId6"/>
    <p:sldId id="262" r:id="rId7"/>
    <p:sldId id="277" r:id="rId8"/>
    <p:sldId id="270" r:id="rId9"/>
    <p:sldId id="278" r:id="rId10"/>
    <p:sldId id="276"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F539-A099-AF49-B747-A440486761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85BB0F-A705-DA4F-B64C-0F9BCD825A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4C452-A164-0248-A67A-11C353390015}"/>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5" name="Footer Placeholder 4">
            <a:extLst>
              <a:ext uri="{FF2B5EF4-FFF2-40B4-BE49-F238E27FC236}">
                <a16:creationId xmlns:a16="http://schemas.microsoft.com/office/drawing/2014/main" id="{A43A50BE-725F-CA41-8B33-DEFBB444E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F36C7-814F-6C47-99F6-A44CEED2BFAE}"/>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3011676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C9C0-D714-4F4C-8E54-AE9C8B975E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C60D74-ED4E-F245-8B80-D0B5D81513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FD058-8521-764B-BC82-FE2EBF1A776B}"/>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5" name="Footer Placeholder 4">
            <a:extLst>
              <a:ext uri="{FF2B5EF4-FFF2-40B4-BE49-F238E27FC236}">
                <a16:creationId xmlns:a16="http://schemas.microsoft.com/office/drawing/2014/main" id="{40C7EDAE-79C6-FD4E-B86A-19AEBB843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E6F3D-B3B4-C74B-BBDF-C352ECBA2FB4}"/>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141966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DB53E3-02AD-2343-90F3-472ED536FB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5F2DC0-50A7-1243-9B92-66BDAC6309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223F7-1654-1542-BDBA-1348FE93804D}"/>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5" name="Footer Placeholder 4">
            <a:extLst>
              <a:ext uri="{FF2B5EF4-FFF2-40B4-BE49-F238E27FC236}">
                <a16:creationId xmlns:a16="http://schemas.microsoft.com/office/drawing/2014/main" id="{46CEAEC0-2765-344F-8A0D-04241FBB2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E630-6620-714A-8A86-00E3548BEEB6}"/>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3938076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7CAD-2D68-9A42-972E-234F7FF3B5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4329F-15B0-494E-852F-5B35A6398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13EFC-3B6D-6D4C-B307-FB7DE0B0DDF4}"/>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5" name="Footer Placeholder 4">
            <a:extLst>
              <a:ext uri="{FF2B5EF4-FFF2-40B4-BE49-F238E27FC236}">
                <a16:creationId xmlns:a16="http://schemas.microsoft.com/office/drawing/2014/main" id="{FEBFF0B6-2D3E-A04B-8100-F6F66D8F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9D4CB-B0DA-274E-BEBF-261788A6B740}"/>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74549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5DD6-1889-4046-B065-CF1D8DA44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A7BF7D-CFF4-EC41-A81A-F26E33104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9070CE-2A11-A741-9749-9D9DFC411D78}"/>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5" name="Footer Placeholder 4">
            <a:extLst>
              <a:ext uri="{FF2B5EF4-FFF2-40B4-BE49-F238E27FC236}">
                <a16:creationId xmlns:a16="http://schemas.microsoft.com/office/drawing/2014/main" id="{4A69D930-4097-D84C-BCC2-ABDDC68F5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EAF5E-E10E-F445-95E4-B7DDE1A74270}"/>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346024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CA7F-1E31-C44A-863C-0E6F48668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26AEAF-0B34-8749-B3C7-E35C8A4532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8D060C-ADA0-9B4F-94CD-817CF47E25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441957-B9FB-C94A-97BC-D43DC2B96B8C}"/>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6" name="Footer Placeholder 5">
            <a:extLst>
              <a:ext uri="{FF2B5EF4-FFF2-40B4-BE49-F238E27FC236}">
                <a16:creationId xmlns:a16="http://schemas.microsoft.com/office/drawing/2014/main" id="{74E03B45-4E40-DE45-B880-1857EF6D4D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A08119-5F7A-AD44-AE1E-F398D068D83E}"/>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59594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6C30-DCC1-E74C-A8A0-B7F682DFF0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D3C45-3688-BB4B-A3FC-9CA1A6CD9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BB0DB-B256-3443-9185-15806285D2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791A54-EE98-A844-BDE9-D3DCA678E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B6D316-B3AB-D049-9DA6-297FFD7B6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FDC03C-6D09-2A41-B5F2-A21192BE0712}"/>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8" name="Footer Placeholder 7">
            <a:extLst>
              <a:ext uri="{FF2B5EF4-FFF2-40B4-BE49-F238E27FC236}">
                <a16:creationId xmlns:a16="http://schemas.microsoft.com/office/drawing/2014/main" id="{5B89E96B-5451-5042-A598-63A55463E5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C6FEC9-E208-1349-B038-A9850BC02172}"/>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50282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D0D5-E332-D145-9D21-D85C11CA60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BF32A8-18EA-ED41-ACB7-603F54F790CD}"/>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4" name="Footer Placeholder 3">
            <a:extLst>
              <a:ext uri="{FF2B5EF4-FFF2-40B4-BE49-F238E27FC236}">
                <a16:creationId xmlns:a16="http://schemas.microsoft.com/office/drawing/2014/main" id="{C593D65F-6781-7246-9EDE-FB1BDB62B9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037680-51FE-F346-A786-3F09C3A2BAA4}"/>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02817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032F51-B7F4-6E4B-BFCA-FCE98AD511C5}"/>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3" name="Footer Placeholder 2">
            <a:extLst>
              <a:ext uri="{FF2B5EF4-FFF2-40B4-BE49-F238E27FC236}">
                <a16:creationId xmlns:a16="http://schemas.microsoft.com/office/drawing/2014/main" id="{44438E76-FD02-8449-AF98-F1EBA8BC1D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0BE58B-31DE-7749-A915-001F4B9F8119}"/>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256845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7A0B8-B37C-9646-A7BD-D35D3580B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FEF187-0757-7642-8DD4-7FA36E0B3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03D3EE-6F14-414D-A7FB-7DDD36996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5739C-CD02-7040-958E-024E6C709106}"/>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6" name="Footer Placeholder 5">
            <a:extLst>
              <a:ext uri="{FF2B5EF4-FFF2-40B4-BE49-F238E27FC236}">
                <a16:creationId xmlns:a16="http://schemas.microsoft.com/office/drawing/2014/main" id="{480C53E5-BD65-9740-B6BE-AF2F1D16B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EEC3E-9646-4045-8DED-8334DFBB21CD}"/>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57504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29FB-E573-9249-BF87-4DECE19D4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4F1187-2C0F-124E-B9D1-5FF03B4115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34A68E-BA41-B04A-A4F5-02B6BE1CA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1AC29-9C64-FB4C-A93D-4F5A23E97A7C}"/>
              </a:ext>
            </a:extLst>
          </p:cNvPr>
          <p:cNvSpPr>
            <a:spLocks noGrp="1"/>
          </p:cNvSpPr>
          <p:nvPr>
            <p:ph type="dt" sz="half" idx="10"/>
          </p:nvPr>
        </p:nvSpPr>
        <p:spPr/>
        <p:txBody>
          <a:bodyPr/>
          <a:lstStyle/>
          <a:p>
            <a:fld id="{65BE34B3-F8AB-EE4F-94CF-0AA8757B532C}" type="datetimeFigureOut">
              <a:rPr lang="en-US" smtClean="0"/>
              <a:t>9/7/2022</a:t>
            </a:fld>
            <a:endParaRPr lang="en-US"/>
          </a:p>
        </p:txBody>
      </p:sp>
      <p:sp>
        <p:nvSpPr>
          <p:cNvPr id="6" name="Footer Placeholder 5">
            <a:extLst>
              <a:ext uri="{FF2B5EF4-FFF2-40B4-BE49-F238E27FC236}">
                <a16:creationId xmlns:a16="http://schemas.microsoft.com/office/drawing/2014/main" id="{98BCBFD7-4D4B-2A42-982E-8F605CA1B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C8189-738B-C945-AB3A-EFCDB52D0B71}"/>
              </a:ext>
            </a:extLst>
          </p:cNvPr>
          <p:cNvSpPr>
            <a:spLocks noGrp="1"/>
          </p:cNvSpPr>
          <p:nvPr>
            <p:ph type="sldNum" sz="quarter" idx="12"/>
          </p:nvPr>
        </p:nvSpPr>
        <p:spPr/>
        <p:txBody>
          <a:bodyPr/>
          <a:lstStyle/>
          <a:p>
            <a:fld id="{6AF316D4-4BA8-3F40-BDD0-2E6A01619A9A}" type="slidenum">
              <a:rPr lang="en-US" smtClean="0"/>
              <a:t>‹#›</a:t>
            </a:fld>
            <a:endParaRPr lang="en-US"/>
          </a:p>
        </p:txBody>
      </p:sp>
    </p:spTree>
    <p:extLst>
      <p:ext uri="{BB962C8B-B14F-4D97-AF65-F5344CB8AC3E}">
        <p14:creationId xmlns:p14="http://schemas.microsoft.com/office/powerpoint/2010/main" val="2435478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E749E-E92C-9743-B1CC-46B8FD864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64197F-CCEF-C44A-9D0E-4705079BEF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25309-957C-2A48-BED3-373886BBD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E34B3-F8AB-EE4F-94CF-0AA8757B532C}" type="datetimeFigureOut">
              <a:rPr lang="en-US" smtClean="0"/>
              <a:t>9/7/2022</a:t>
            </a:fld>
            <a:endParaRPr lang="en-US"/>
          </a:p>
        </p:txBody>
      </p:sp>
      <p:sp>
        <p:nvSpPr>
          <p:cNvPr id="5" name="Footer Placeholder 4">
            <a:extLst>
              <a:ext uri="{FF2B5EF4-FFF2-40B4-BE49-F238E27FC236}">
                <a16:creationId xmlns:a16="http://schemas.microsoft.com/office/drawing/2014/main" id="{84106C18-08D8-5944-8410-67CC9AD4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74330-332C-D24B-86E3-F8FD0BA901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316D4-4BA8-3F40-BDD0-2E6A01619A9A}" type="slidenum">
              <a:rPr lang="en-US" smtClean="0"/>
              <a:t>‹#›</a:t>
            </a:fld>
            <a:endParaRPr lang="en-US"/>
          </a:p>
        </p:txBody>
      </p:sp>
    </p:spTree>
    <p:extLst>
      <p:ext uri="{BB962C8B-B14F-4D97-AF65-F5344CB8AC3E}">
        <p14:creationId xmlns:p14="http://schemas.microsoft.com/office/powerpoint/2010/main" val="1018275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4791-48B8-E54E-A2B8-99EA6D78E1CC}"/>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3C0F7D7B-2BBD-3442-B84A-6BA1C01875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5D28871C-9171-6445-B00B-CAAD94572143}"/>
              </a:ext>
            </a:extLst>
          </p:cNvPr>
          <p:cNvSpPr txBox="1"/>
          <p:nvPr/>
        </p:nvSpPr>
        <p:spPr>
          <a:xfrm>
            <a:off x="1227381" y="2264064"/>
            <a:ext cx="6869871" cy="1077218"/>
          </a:xfrm>
          <a:prstGeom prst="rect">
            <a:avLst/>
          </a:prstGeom>
          <a:solidFill>
            <a:srgbClr val="92D050"/>
          </a:solidFill>
          <a:ln>
            <a:solidFill>
              <a:srgbClr val="7030A0"/>
            </a:solidFill>
          </a:ln>
        </p:spPr>
        <p:txBody>
          <a:bodyPr wrap="square" rtlCol="0">
            <a:spAutoFit/>
          </a:bodyPr>
          <a:lstStyle/>
          <a:p>
            <a:r>
              <a:rPr lang="en-US" sz="3200" dirty="0">
                <a:latin typeface="Times New Roman" panose="02020603050405020304" pitchFamily="18" charset="0"/>
                <a:cs typeface="Times New Roman" panose="02020603050405020304" pitchFamily="18" charset="0"/>
              </a:rPr>
              <a:t>Street Children Non-Profit Organization Portfolio Website  </a:t>
            </a:r>
          </a:p>
        </p:txBody>
      </p:sp>
    </p:spTree>
    <p:extLst>
      <p:ext uri="{BB962C8B-B14F-4D97-AF65-F5344CB8AC3E}">
        <p14:creationId xmlns:p14="http://schemas.microsoft.com/office/powerpoint/2010/main" val="419865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0FFA-1814-8E48-9E73-6DCCF5432A28}"/>
              </a:ext>
            </a:extLst>
          </p:cNvPr>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998524" y="1825625"/>
            <a:ext cx="1582385" cy="3136968"/>
          </a:xfrm>
        </p:spPr>
      </p:pic>
      <p:pic>
        <p:nvPicPr>
          <p:cNvPr id="5" name="Picture 4">
            <a:extLst>
              <a:ext uri="{FF2B5EF4-FFF2-40B4-BE49-F238E27FC236}">
                <a16:creationId xmlns:a16="http://schemas.microsoft.com/office/drawing/2014/main" id="{C78BBEDE-3766-524E-99E0-B3B7B026D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3" y="-30966"/>
            <a:ext cx="12104153" cy="6888966"/>
          </a:xfrm>
          <a:prstGeom prst="rect">
            <a:avLst/>
          </a:prstGeom>
        </p:spPr>
      </p:pic>
      <p:sp>
        <p:nvSpPr>
          <p:cNvPr id="7" name="TextBox 6">
            <a:extLst>
              <a:ext uri="{FF2B5EF4-FFF2-40B4-BE49-F238E27FC236}">
                <a16:creationId xmlns:a16="http://schemas.microsoft.com/office/drawing/2014/main" id="{0434A2EC-96FD-F941-91CC-501688184345}"/>
              </a:ext>
            </a:extLst>
          </p:cNvPr>
          <p:cNvSpPr txBox="1"/>
          <p:nvPr/>
        </p:nvSpPr>
        <p:spPr>
          <a:xfrm>
            <a:off x="3276089" y="811190"/>
            <a:ext cx="4889943" cy="707886"/>
          </a:xfrm>
          <a:prstGeom prst="rect">
            <a:avLst/>
          </a:prstGeom>
          <a:noFill/>
        </p:spPr>
        <p:txBody>
          <a:bodyPr wrap="square">
            <a:spAutoFit/>
          </a:bodyPr>
          <a:lstStyle/>
          <a:p>
            <a:r>
              <a:rPr lang="en-GB" sz="4000" b="1" u="sng" dirty="0">
                <a:latin typeface="Times New Roman" panose="02020603050405020304" pitchFamily="18" charset="0"/>
                <a:cs typeface="Times New Roman" panose="02020603050405020304" pitchFamily="18" charset="0"/>
              </a:rPr>
              <a:t>Project Overview</a:t>
            </a:r>
            <a:endParaRPr lang="en-US" sz="4000" b="1" u="sng"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104" y="1690688"/>
            <a:ext cx="5705041" cy="4255810"/>
          </a:xfrm>
          <a:prstGeom prst="rect">
            <a:avLst/>
          </a:prstGeom>
        </p:spPr>
      </p:pic>
    </p:spTree>
    <p:extLst>
      <p:ext uri="{BB962C8B-B14F-4D97-AF65-F5344CB8AC3E}">
        <p14:creationId xmlns:p14="http://schemas.microsoft.com/office/powerpoint/2010/main" val="233870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A55B-4B1D-094F-BD35-FA8506713A55}"/>
              </a:ext>
            </a:extLst>
          </p:cNvPr>
          <p:cNvSpPr>
            <a:spLocks noGrp="1"/>
          </p:cNvSpPr>
          <p:nvPr>
            <p:ph type="title"/>
          </p:nvPr>
        </p:nvSpPr>
        <p:spPr/>
        <p:txBody>
          <a:bodyPr/>
          <a:lstStyle/>
          <a:p>
            <a:endParaRPr lang="en-US"/>
          </a:p>
        </p:txBody>
      </p:sp>
      <p:pic>
        <p:nvPicPr>
          <p:cNvPr id="7" name="Picture 7">
            <a:extLst>
              <a:ext uri="{FF2B5EF4-FFF2-40B4-BE49-F238E27FC236}">
                <a16:creationId xmlns:a16="http://schemas.microsoft.com/office/drawing/2014/main" id="{5FDEEC43-3B8B-3142-9D25-7412C11F21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78481"/>
          </a:xfrm>
        </p:spPr>
      </p:pic>
      <p:sp>
        <p:nvSpPr>
          <p:cNvPr id="8" name="TextBox 7">
            <a:extLst>
              <a:ext uri="{FF2B5EF4-FFF2-40B4-BE49-F238E27FC236}">
                <a16:creationId xmlns:a16="http://schemas.microsoft.com/office/drawing/2014/main" id="{68DBE902-74C6-AD40-B37A-1E710A5A1707}"/>
              </a:ext>
            </a:extLst>
          </p:cNvPr>
          <p:cNvSpPr txBox="1"/>
          <p:nvPr/>
        </p:nvSpPr>
        <p:spPr>
          <a:xfrm>
            <a:off x="5690140" y="3239930"/>
            <a:ext cx="5813206" cy="1446550"/>
          </a:xfrm>
          <a:prstGeom prst="rect">
            <a:avLst/>
          </a:prstGeom>
          <a:noFill/>
          <a:ln>
            <a:solidFill>
              <a:srgbClr val="C00000"/>
            </a:solidFill>
          </a:ln>
        </p:spPr>
        <p:txBody>
          <a:bodyPr wrap="square" rtlCol="0">
            <a:spAutoFit/>
          </a:bodyPr>
          <a:lstStyle/>
          <a:p>
            <a:pPr algn="l"/>
            <a:r>
              <a:rPr lang="en-GB" sz="4400" b="1" dirty="0">
                <a:latin typeface="Times New Roman" panose="02020603050405020304" pitchFamily="18" charset="0"/>
                <a:cs typeface="Times New Roman" panose="02020603050405020304" pitchFamily="18" charset="0"/>
              </a:rPr>
              <a:t> Thank you ma’am</a:t>
            </a:r>
            <a:r>
              <a:rPr lang="en-GB" sz="4400" dirty="0">
                <a:latin typeface="Times New Roman" panose="02020603050405020304" pitchFamily="18" charset="0"/>
                <a:cs typeface="Times New Roman" panose="02020603050405020304" pitchFamily="18" charset="0"/>
              </a:rPr>
              <a:t> ❗</a:t>
            </a:r>
          </a:p>
          <a:p>
            <a:pPr algn="l"/>
            <a:r>
              <a:rPr lang="en-GB" sz="4400">
                <a:latin typeface="Times New Roman" panose="02020603050405020304" pitchFamily="18" charset="0"/>
                <a:cs typeface="Times New Roman" panose="02020603050405020304" pitchFamily="18" charset="0"/>
              </a:rPr>
              <a:t> 	Any </a:t>
            </a:r>
            <a:r>
              <a:rPr lang="en-GB" sz="4400" dirty="0">
                <a:latin typeface="Times New Roman" panose="02020603050405020304" pitchFamily="18" charset="0"/>
                <a:cs typeface="Times New Roman" panose="02020603050405020304" pitchFamily="18" charset="0"/>
              </a:rPr>
              <a:t>Question❓ </a:t>
            </a:r>
          </a:p>
        </p:txBody>
      </p:sp>
    </p:spTree>
    <p:extLst>
      <p:ext uri="{BB962C8B-B14F-4D97-AF65-F5344CB8AC3E}">
        <p14:creationId xmlns:p14="http://schemas.microsoft.com/office/powerpoint/2010/main" val="2001286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F2DA-3F9E-144C-BF67-A93CA7B256E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0114DF7-D5D9-C543-A91B-F1DD1C926F3A}"/>
              </a:ext>
            </a:extLst>
          </p:cNvPr>
          <p:cNvSpPr>
            <a:spLocks noGrp="1"/>
          </p:cNvSpPr>
          <p:nvPr>
            <p:ph type="subTitle" idx="1"/>
          </p:nvPr>
        </p:nvSpPr>
        <p:spPr/>
        <p:txBody>
          <a:bodyPr/>
          <a:lstStyle/>
          <a:p>
            <a:endParaRPr lang="en-US"/>
          </a:p>
        </p:txBody>
      </p:sp>
      <p:pic>
        <p:nvPicPr>
          <p:cNvPr id="4" name="Picture 4">
            <a:extLst>
              <a:ext uri="{FF2B5EF4-FFF2-40B4-BE49-F238E27FC236}">
                <a16:creationId xmlns:a16="http://schemas.microsoft.com/office/drawing/2014/main" id="{4C0A8F94-AA66-EB42-91DE-D7A4A8356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 y="0"/>
            <a:ext cx="12289797" cy="6858000"/>
          </a:xfrm>
          <a:prstGeom prst="rect">
            <a:avLst/>
          </a:prstGeom>
        </p:spPr>
      </p:pic>
      <p:sp>
        <p:nvSpPr>
          <p:cNvPr id="6" name="TextBox 5">
            <a:extLst>
              <a:ext uri="{FF2B5EF4-FFF2-40B4-BE49-F238E27FC236}">
                <a16:creationId xmlns:a16="http://schemas.microsoft.com/office/drawing/2014/main" id="{65109F2E-4856-3243-8803-B2DF37630C3D}"/>
              </a:ext>
            </a:extLst>
          </p:cNvPr>
          <p:cNvSpPr txBox="1"/>
          <p:nvPr/>
        </p:nvSpPr>
        <p:spPr>
          <a:xfrm rot="10800000" flipV="1">
            <a:off x="507518" y="1393301"/>
            <a:ext cx="5080241" cy="3416320"/>
          </a:xfrm>
          <a:prstGeom prst="rect">
            <a:avLst/>
          </a:prstGeom>
          <a:solidFill>
            <a:schemeClr val="accent6"/>
          </a:solidFill>
          <a:ln>
            <a:solidFill>
              <a:srgbClr val="FF0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l"/>
            <a:r>
              <a:rPr lang="en-GB" sz="3600" b="1" dirty="0">
                <a:latin typeface="Times New Roman" panose="02020603050405020304" pitchFamily="18" charset="0"/>
                <a:cs typeface="Times New Roman" panose="02020603050405020304" pitchFamily="18" charset="0"/>
              </a:rPr>
              <a:t>Name: </a:t>
            </a:r>
            <a:r>
              <a:rPr lang="en-GB" sz="3600" b="1" dirty="0" err="1">
                <a:latin typeface="Times New Roman" panose="02020603050405020304" pitchFamily="18" charset="0"/>
                <a:cs typeface="Times New Roman" panose="02020603050405020304" pitchFamily="18" charset="0"/>
              </a:rPr>
              <a:t>Belal</a:t>
            </a:r>
            <a:r>
              <a:rPr lang="en-GB" sz="3600" b="1" dirty="0">
                <a:latin typeface="Times New Roman" panose="02020603050405020304" pitchFamily="18" charset="0"/>
                <a:cs typeface="Times New Roman" panose="02020603050405020304" pitchFamily="18" charset="0"/>
              </a:rPr>
              <a:t> </a:t>
            </a:r>
            <a:r>
              <a:rPr lang="en-GB" sz="3600" b="1" dirty="0" err="1">
                <a:latin typeface="Times New Roman" panose="02020603050405020304" pitchFamily="18" charset="0"/>
                <a:cs typeface="Times New Roman" panose="02020603050405020304" pitchFamily="18" charset="0"/>
              </a:rPr>
              <a:t>Hoshan</a:t>
            </a:r>
            <a:r>
              <a:rPr lang="en-GB" sz="3600" b="1" dirty="0">
                <a:latin typeface="Times New Roman" panose="02020603050405020304" pitchFamily="18" charset="0"/>
                <a:cs typeface="Times New Roman" panose="02020603050405020304" pitchFamily="18" charset="0"/>
              </a:rPr>
              <a:t> </a:t>
            </a:r>
          </a:p>
          <a:p>
            <a:pPr algn="l"/>
            <a:r>
              <a:rPr lang="en-GB" sz="3600" b="1" dirty="0">
                <a:latin typeface="Times New Roman" panose="02020603050405020304" pitchFamily="18" charset="0"/>
                <a:cs typeface="Times New Roman" panose="02020603050405020304" pitchFamily="18" charset="0"/>
              </a:rPr>
              <a:t>ID: 202002060</a:t>
            </a:r>
          </a:p>
          <a:p>
            <a:pPr algn="l"/>
            <a:r>
              <a:rPr lang="en-GB" sz="3600" b="1" dirty="0">
                <a:latin typeface="Times New Roman" panose="02020603050405020304" pitchFamily="18" charset="0"/>
                <a:cs typeface="Times New Roman" panose="02020603050405020304" pitchFamily="18" charset="0"/>
              </a:rPr>
              <a:t>Section: DB, Batch: 202</a:t>
            </a:r>
          </a:p>
          <a:p>
            <a:pPr algn="l"/>
            <a:r>
              <a:rPr lang="en-GB" sz="3600" b="1" dirty="0">
                <a:latin typeface="Times New Roman" panose="02020603050405020304" pitchFamily="18" charset="0"/>
                <a:cs typeface="Times New Roman" panose="02020603050405020304" pitchFamily="18" charset="0"/>
              </a:rPr>
              <a:t>Dept. Of CSE</a:t>
            </a:r>
          </a:p>
          <a:p>
            <a:pPr algn="l"/>
            <a:r>
              <a:rPr lang="en-GB" sz="3600" b="1" dirty="0">
                <a:latin typeface="Times New Roman" panose="02020603050405020304" pitchFamily="18" charset="0"/>
                <a:cs typeface="Times New Roman" panose="02020603050405020304" pitchFamily="18" charset="0"/>
              </a:rPr>
              <a:t>Green university of Bangladesh </a:t>
            </a:r>
            <a:endParaRPr lang="en-US"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72E7334-54BA-7160-DFF6-1D346740ECF1}"/>
              </a:ext>
            </a:extLst>
          </p:cNvPr>
          <p:cNvSpPr txBox="1"/>
          <p:nvPr/>
        </p:nvSpPr>
        <p:spPr>
          <a:xfrm rot="10800000" flipV="1">
            <a:off x="6604242" y="1371595"/>
            <a:ext cx="4930881" cy="3416320"/>
          </a:xfrm>
          <a:prstGeom prst="rect">
            <a:avLst/>
          </a:prstGeom>
          <a:solidFill>
            <a:srgbClr val="00B0F0"/>
          </a:solidFill>
          <a:ln>
            <a:solidFill>
              <a:srgbClr val="FF0000"/>
            </a:solidFill>
          </a:ln>
        </p:spPr>
        <p:txBody>
          <a:bodyPr wrap="square" rtlCol="0">
            <a:spAutoFit/>
          </a:bodyPr>
          <a:lstStyle/>
          <a:p>
            <a:pPr algn="l"/>
            <a:r>
              <a:rPr lang="en-GB" sz="3600" b="1" dirty="0">
                <a:latin typeface="Times New Roman" panose="02020603050405020304" pitchFamily="18" charset="0"/>
                <a:cs typeface="Times New Roman" panose="02020603050405020304" pitchFamily="18" charset="0"/>
              </a:rPr>
              <a:t>Name: </a:t>
            </a:r>
            <a:r>
              <a:rPr lang="en-GB" sz="3600" b="1" dirty="0" err="1">
                <a:latin typeface="Times New Roman" panose="02020603050405020304" pitchFamily="18" charset="0"/>
                <a:cs typeface="Times New Roman" panose="02020603050405020304" pitchFamily="18" charset="0"/>
              </a:rPr>
              <a:t>Subrato</a:t>
            </a:r>
            <a:r>
              <a:rPr lang="en-GB" sz="3600" b="1" dirty="0">
                <a:latin typeface="Times New Roman" panose="02020603050405020304" pitchFamily="18" charset="0"/>
                <a:cs typeface="Times New Roman" panose="02020603050405020304" pitchFamily="18" charset="0"/>
              </a:rPr>
              <a:t> </a:t>
            </a:r>
            <a:r>
              <a:rPr lang="en-GB" sz="3600" b="1" dirty="0" err="1">
                <a:latin typeface="Times New Roman" panose="02020603050405020304" pitchFamily="18" charset="0"/>
                <a:cs typeface="Times New Roman" panose="02020603050405020304" pitchFamily="18" charset="0"/>
              </a:rPr>
              <a:t>Basak</a:t>
            </a:r>
            <a:endParaRPr lang="en-GB" sz="3600" b="1" dirty="0">
              <a:latin typeface="Times New Roman" panose="02020603050405020304" pitchFamily="18" charset="0"/>
              <a:cs typeface="Times New Roman" panose="02020603050405020304" pitchFamily="18" charset="0"/>
            </a:endParaRPr>
          </a:p>
          <a:p>
            <a:pPr algn="l"/>
            <a:r>
              <a:rPr lang="en-GB" sz="3600" b="1" dirty="0">
                <a:latin typeface="Times New Roman" panose="02020603050405020304" pitchFamily="18" charset="0"/>
                <a:cs typeface="Times New Roman" panose="02020603050405020304" pitchFamily="18" charset="0"/>
              </a:rPr>
              <a:t>ID: 202002053</a:t>
            </a:r>
          </a:p>
          <a:p>
            <a:pPr algn="l"/>
            <a:r>
              <a:rPr lang="en-GB" sz="3600" b="1" dirty="0">
                <a:latin typeface="Times New Roman" panose="02020603050405020304" pitchFamily="18" charset="0"/>
                <a:cs typeface="Times New Roman" panose="02020603050405020304" pitchFamily="18" charset="0"/>
              </a:rPr>
              <a:t>Section: DB, Batch: 202</a:t>
            </a:r>
          </a:p>
          <a:p>
            <a:pPr algn="l"/>
            <a:r>
              <a:rPr lang="en-GB" sz="3600" b="1" dirty="0">
                <a:latin typeface="Times New Roman" panose="02020603050405020304" pitchFamily="18" charset="0"/>
                <a:cs typeface="Times New Roman" panose="02020603050405020304" pitchFamily="18" charset="0"/>
              </a:rPr>
              <a:t>Dept. Of CSE</a:t>
            </a:r>
          </a:p>
          <a:p>
            <a:pPr algn="l"/>
            <a:r>
              <a:rPr lang="en-GB" sz="3600" b="1" dirty="0">
                <a:latin typeface="Times New Roman" panose="02020603050405020304" pitchFamily="18" charset="0"/>
                <a:cs typeface="Times New Roman" panose="02020603050405020304" pitchFamily="18" charset="0"/>
              </a:rPr>
              <a:t>Green university of Bangladesh </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91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23E5-121F-8541-883C-9B3584B33E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37C6F6-3A97-0040-A56D-61C7B4C823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236AA6-0515-F245-B5DA-A050774AE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92"/>
            <a:ext cx="12192000" cy="6938963"/>
          </a:xfrm>
          <a:prstGeom prst="rect">
            <a:avLst/>
          </a:prstGeom>
        </p:spPr>
      </p:pic>
      <p:sp>
        <p:nvSpPr>
          <p:cNvPr id="4" name="TextBox 3">
            <a:extLst>
              <a:ext uri="{FF2B5EF4-FFF2-40B4-BE49-F238E27FC236}">
                <a16:creationId xmlns:a16="http://schemas.microsoft.com/office/drawing/2014/main" id="{A24E0A00-E836-5B48-8804-F33858F335B8}"/>
              </a:ext>
            </a:extLst>
          </p:cNvPr>
          <p:cNvSpPr txBox="1"/>
          <p:nvPr/>
        </p:nvSpPr>
        <p:spPr>
          <a:xfrm rot="10800000" flipH="1" flipV="1">
            <a:off x="4217487" y="997129"/>
            <a:ext cx="3056149" cy="707886"/>
          </a:xfrm>
          <a:prstGeom prst="rect">
            <a:avLst/>
          </a:prstGeom>
          <a:solidFill>
            <a:schemeClr val="bg1"/>
          </a:solidFill>
        </p:spPr>
        <p:txBody>
          <a:bodyPr wrap="square" rtlCol="0">
            <a:spAutoFit/>
          </a:bodyPr>
          <a:lstStyle/>
          <a:p>
            <a:pPr algn="ctr"/>
            <a:r>
              <a:rPr lang="en-GB" sz="4000" b="1" u="sng">
                <a:latin typeface="Times New Roman" panose="02020603050405020304" pitchFamily="18" charset="0"/>
                <a:cs typeface="Times New Roman" panose="02020603050405020304" pitchFamily="18" charset="0"/>
              </a:rPr>
              <a:t>Content</a:t>
            </a:r>
            <a:r>
              <a:rPr lang="en-GB" b="1" u="sng"/>
              <a:t> </a:t>
            </a:r>
            <a:endParaRPr lang="en-US" b="1" u="sng"/>
          </a:p>
        </p:txBody>
      </p:sp>
      <p:sp>
        <p:nvSpPr>
          <p:cNvPr id="6" name="TextBox 5">
            <a:extLst>
              <a:ext uri="{FF2B5EF4-FFF2-40B4-BE49-F238E27FC236}">
                <a16:creationId xmlns:a16="http://schemas.microsoft.com/office/drawing/2014/main" id="{E8FED1EF-6342-4843-8FB1-0EEEA0A3E731}"/>
              </a:ext>
            </a:extLst>
          </p:cNvPr>
          <p:cNvSpPr txBox="1"/>
          <p:nvPr/>
        </p:nvSpPr>
        <p:spPr>
          <a:xfrm>
            <a:off x="3822224" y="2055813"/>
            <a:ext cx="5272877" cy="3416320"/>
          </a:xfrm>
          <a:prstGeom prst="rect">
            <a:avLst/>
          </a:prstGeom>
          <a:noFill/>
        </p:spPr>
        <p:txBody>
          <a:bodyPr wrap="square" rtlCol="0">
            <a:spAutoFit/>
          </a:bodyPr>
          <a:lstStyle/>
          <a:p>
            <a:r>
              <a:rPr lang="en-GB" sz="3600" dirty="0">
                <a:latin typeface="Times New Roman" panose="02020603050405020304" pitchFamily="18" charset="0"/>
                <a:cs typeface="Times New Roman" panose="02020603050405020304" pitchFamily="18" charset="0"/>
              </a:rPr>
              <a:t>• Introduction. </a:t>
            </a:r>
          </a:p>
          <a:p>
            <a:r>
              <a:rPr lang="en-GB" sz="3600" dirty="0">
                <a:latin typeface="Times New Roman" panose="02020603050405020304" pitchFamily="18" charset="0"/>
                <a:cs typeface="Times New Roman" panose="02020603050405020304" pitchFamily="18" charset="0"/>
              </a:rPr>
              <a:t>• Project Aims.</a:t>
            </a:r>
          </a:p>
          <a:p>
            <a:r>
              <a:rPr lang="en-GB" sz="3600" dirty="0">
                <a:latin typeface="Times New Roman" panose="02020603050405020304" pitchFamily="18" charset="0"/>
                <a:cs typeface="Times New Roman" panose="02020603050405020304" pitchFamily="18" charset="0"/>
              </a:rPr>
              <a:t>• Tools &amp; Technologies </a:t>
            </a:r>
          </a:p>
          <a:p>
            <a:r>
              <a:rPr lang="en-GB" sz="3600" dirty="0">
                <a:latin typeface="Times New Roman" panose="02020603050405020304" pitchFamily="18" charset="0"/>
                <a:cs typeface="Times New Roman" panose="02020603050405020304" pitchFamily="18" charset="0"/>
              </a:rPr>
              <a:t>• Project Overview. </a:t>
            </a:r>
          </a:p>
          <a:p>
            <a:r>
              <a:rPr lang="en-GB" sz="3600" dirty="0">
                <a:latin typeface="Times New Roman" panose="02020603050405020304" pitchFamily="18" charset="0"/>
                <a:cs typeface="Times New Roman" panose="02020603050405020304" pitchFamily="18" charset="0"/>
              </a:rPr>
              <a:t>• Future scope.</a:t>
            </a:r>
          </a:p>
          <a:p>
            <a:r>
              <a:rPr lang="en-GB" sz="3600" dirty="0">
                <a:latin typeface="Times New Roman" panose="02020603050405020304" pitchFamily="18" charset="0"/>
                <a:cs typeface="Times New Roman" panose="02020603050405020304" pitchFamily="18" charset="0"/>
              </a:rPr>
              <a:t>• Conclusion. </a:t>
            </a:r>
            <a:endParaRPr lang="en-GB"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477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23E5-121F-8541-883C-9B3584B33E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37C6F6-3A97-0040-A56D-61C7B4C823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236AA6-0515-F245-B5DA-A050774AE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sp>
        <p:nvSpPr>
          <p:cNvPr id="4" name="TextBox 3">
            <a:extLst>
              <a:ext uri="{FF2B5EF4-FFF2-40B4-BE49-F238E27FC236}">
                <a16:creationId xmlns:a16="http://schemas.microsoft.com/office/drawing/2014/main" id="{48976513-5ECF-2043-AC5C-CF1B8F39E3D4}"/>
              </a:ext>
            </a:extLst>
          </p:cNvPr>
          <p:cNvSpPr txBox="1"/>
          <p:nvPr/>
        </p:nvSpPr>
        <p:spPr>
          <a:xfrm rot="10800000" flipH="1" flipV="1">
            <a:off x="4217487" y="997129"/>
            <a:ext cx="3056149" cy="707886"/>
          </a:xfrm>
          <a:prstGeom prst="rect">
            <a:avLst/>
          </a:prstGeom>
          <a:solidFill>
            <a:schemeClr val="bg1"/>
          </a:solidFill>
        </p:spPr>
        <p:txBody>
          <a:bodyPr wrap="square" rtlCol="0">
            <a:spAutoFit/>
          </a:bodyPr>
          <a:lstStyle/>
          <a:p>
            <a:pPr algn="ctr"/>
            <a:r>
              <a:rPr lang="en-GB" sz="4000" b="1" u="sng">
                <a:latin typeface="Times New Roman" panose="02020603050405020304" pitchFamily="18" charset="0"/>
                <a:cs typeface="Times New Roman" panose="02020603050405020304" pitchFamily="18" charset="0"/>
              </a:rPr>
              <a:t>Introduction </a:t>
            </a:r>
            <a:r>
              <a:rPr lang="en-GB" b="1" u="sng"/>
              <a:t> </a:t>
            </a:r>
            <a:endParaRPr lang="en-US" b="1" u="sng"/>
          </a:p>
        </p:txBody>
      </p:sp>
      <p:sp>
        <p:nvSpPr>
          <p:cNvPr id="6" name="TextBox 5">
            <a:extLst>
              <a:ext uri="{FF2B5EF4-FFF2-40B4-BE49-F238E27FC236}">
                <a16:creationId xmlns:a16="http://schemas.microsoft.com/office/drawing/2014/main" id="{1E2E1F41-6848-4086-A162-4FB1AC9B5C9B}"/>
              </a:ext>
            </a:extLst>
          </p:cNvPr>
          <p:cNvSpPr txBox="1"/>
          <p:nvPr/>
        </p:nvSpPr>
        <p:spPr>
          <a:xfrm>
            <a:off x="737118" y="2407297"/>
            <a:ext cx="11047445" cy="178510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Street children in </a:t>
            </a:r>
            <a:r>
              <a:rPr lang="en-US" sz="2000" dirty="0">
                <a:latin typeface="Times New Roman" panose="02020603050405020304" pitchFamily="18" charset="0"/>
                <a:cs typeface="Times New Roman" panose="02020603050405020304" pitchFamily="18" charset="0"/>
              </a:rPr>
              <a:t>Bangladesh</a:t>
            </a:r>
            <a:r>
              <a:rPr lang="en-US" dirty="0">
                <a:latin typeface="Times New Roman" panose="02020603050405020304" pitchFamily="18" charset="0"/>
                <a:cs typeface="Times New Roman" panose="02020603050405020304" pitchFamily="18" charset="0"/>
              </a:rPr>
              <a:t> live in extreme poverty, and do not have sufficient access to human rights such as education, housing, healthcare, and protection. According to the Bangladesh Institute of Development Studies, there were over 1.5 million street children in Bangladesh in 2015, with further estimates suggesting this could rise to 1.6 million by 2024. For children, particularly in Dhaka, organized crime is a reality. Rather than receiving protection by those in authority, they have been led into a life of petty theft, sexual exploitation, drug taking, and are frequently subject to beatings, arrest and imprisonment. </a:t>
            </a:r>
          </a:p>
        </p:txBody>
      </p:sp>
    </p:spTree>
    <p:extLst>
      <p:ext uri="{BB962C8B-B14F-4D97-AF65-F5344CB8AC3E}">
        <p14:creationId xmlns:p14="http://schemas.microsoft.com/office/powerpoint/2010/main" val="2380109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0FFA-1814-8E48-9E73-6DCCF5432A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632661-863F-9C4C-A678-F2C9BF7B9D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8BBEDE-3766-524E-99E0-B3B7B026D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sp>
        <p:nvSpPr>
          <p:cNvPr id="7" name="TextBox 6">
            <a:extLst>
              <a:ext uri="{FF2B5EF4-FFF2-40B4-BE49-F238E27FC236}">
                <a16:creationId xmlns:a16="http://schemas.microsoft.com/office/drawing/2014/main" id="{0434A2EC-96FD-F941-91CC-501688184345}"/>
              </a:ext>
            </a:extLst>
          </p:cNvPr>
          <p:cNvSpPr txBox="1"/>
          <p:nvPr/>
        </p:nvSpPr>
        <p:spPr>
          <a:xfrm>
            <a:off x="3845257" y="857843"/>
            <a:ext cx="4889943" cy="707886"/>
          </a:xfrm>
          <a:prstGeom prst="rect">
            <a:avLst/>
          </a:prstGeom>
          <a:noFill/>
        </p:spPr>
        <p:txBody>
          <a:bodyPr wrap="square">
            <a:spAutoFit/>
          </a:bodyPr>
          <a:lstStyle/>
          <a:p>
            <a:r>
              <a:rPr lang="en-GB" sz="4000" b="1" u="sng" dirty="0">
                <a:latin typeface="Times New Roman" panose="02020603050405020304" pitchFamily="18" charset="0"/>
                <a:cs typeface="Times New Roman" panose="02020603050405020304" pitchFamily="18" charset="0"/>
              </a:rPr>
              <a:t>Project Aims</a:t>
            </a:r>
            <a:endParaRPr lang="en-US" sz="4000" b="1" u="sng" dirty="0"/>
          </a:p>
        </p:txBody>
      </p:sp>
      <p:sp>
        <p:nvSpPr>
          <p:cNvPr id="13" name="Rectangle 7">
            <a:extLst>
              <a:ext uri="{FF2B5EF4-FFF2-40B4-BE49-F238E27FC236}">
                <a16:creationId xmlns:a16="http://schemas.microsoft.com/office/drawing/2014/main" id="{0253B1F9-0559-48C5-900E-E55EE46B58AF}"/>
              </a:ext>
            </a:extLst>
          </p:cNvPr>
          <p:cNvSpPr>
            <a:spLocks noChangeArrowheads="1"/>
          </p:cNvSpPr>
          <p:nvPr/>
        </p:nvSpPr>
        <p:spPr bwMode="auto">
          <a:xfrm rot="10800000" flipV="1">
            <a:off x="7149830" y="457200"/>
            <a:ext cx="5042170" cy="456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14" name="Group 13">
            <a:extLst>
              <a:ext uri="{FF2B5EF4-FFF2-40B4-BE49-F238E27FC236}">
                <a16:creationId xmlns:a16="http://schemas.microsoft.com/office/drawing/2014/main" id="{3452B392-AC9A-48B1-BF94-8EDB8709AD79}"/>
              </a:ext>
            </a:extLst>
          </p:cNvPr>
          <p:cNvGrpSpPr/>
          <p:nvPr/>
        </p:nvGrpSpPr>
        <p:grpSpPr>
          <a:xfrm rot="10800000">
            <a:off x="2827021" y="4768849"/>
            <a:ext cx="45719" cy="456217"/>
            <a:chOff x="0" y="0"/>
            <a:chExt cx="39624" cy="179832"/>
          </a:xfrm>
        </p:grpSpPr>
        <p:sp>
          <p:nvSpPr>
            <p:cNvPr id="15" name="Shape 2599">
              <a:extLst>
                <a:ext uri="{FF2B5EF4-FFF2-40B4-BE49-F238E27FC236}">
                  <a16:creationId xmlns:a16="http://schemas.microsoft.com/office/drawing/2014/main" id="{D74D6B15-D8E0-40EB-A4D7-B869699E5943}"/>
                </a:ext>
              </a:extLst>
            </p:cNvPr>
            <p:cNvSpPr/>
            <p:nvPr/>
          </p:nvSpPr>
          <p:spPr>
            <a:xfrm>
              <a:off x="0" y="0"/>
              <a:ext cx="39624" cy="179832"/>
            </a:xfrm>
            <a:custGeom>
              <a:avLst/>
              <a:gdLst/>
              <a:ahLst/>
              <a:cxnLst/>
              <a:rect l="0" t="0" r="0" b="0"/>
              <a:pathLst>
                <a:path w="39624" h="179832">
                  <a:moveTo>
                    <a:pt x="0" y="0"/>
                  </a:moveTo>
                  <a:lnTo>
                    <a:pt x="39624" y="0"/>
                  </a:lnTo>
                  <a:lnTo>
                    <a:pt x="39624" y="179832"/>
                  </a:lnTo>
                  <a:lnTo>
                    <a:pt x="0" y="179832"/>
                  </a:lnTo>
                  <a:lnTo>
                    <a:pt x="0" y="0"/>
                  </a:lnTo>
                </a:path>
              </a:pathLst>
            </a:custGeom>
            <a:ln w="0" cap="flat">
              <a:miter lim="127000"/>
            </a:ln>
          </p:spPr>
          <p:style>
            <a:lnRef idx="0">
              <a:srgbClr val="000000">
                <a:alpha val="0"/>
              </a:srgbClr>
            </a:lnRef>
            <a:fillRef idx="1">
              <a:srgbClr val="FAFAFA"/>
            </a:fillRef>
            <a:effectRef idx="0">
              <a:scrgbClr r="0" g="0" b="0"/>
            </a:effectRef>
            <a:fontRef idx="none"/>
          </p:style>
          <p:txBody>
            <a:bodyPr/>
            <a:lstStyle/>
            <a:p>
              <a:endParaRPr lang="en-US"/>
            </a:p>
          </p:txBody>
        </p:sp>
      </p:grpSp>
      <p:sp>
        <p:nvSpPr>
          <p:cNvPr id="16" name="Rectangle 8">
            <a:extLst>
              <a:ext uri="{FF2B5EF4-FFF2-40B4-BE49-F238E27FC236}">
                <a16:creationId xmlns:a16="http://schemas.microsoft.com/office/drawing/2014/main" id="{0B422E30-219B-49BD-9111-7F74ABEB6B9F}"/>
              </a:ext>
            </a:extLst>
          </p:cNvPr>
          <p:cNvSpPr>
            <a:spLocks noChangeArrowheads="1"/>
          </p:cNvSpPr>
          <p:nvPr/>
        </p:nvSpPr>
        <p:spPr bwMode="auto">
          <a:xfrm rot="10800000" flipV="1">
            <a:off x="1068977" y="2254557"/>
            <a:ext cx="1028482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works with street children, civil society and the government to create change and improve the quality of street children’s lives and their access to education, healthcare, shelter and safe employment opportunities</a:t>
            </a:r>
            <a:r>
              <a:rPr kumimoji="0" lang="en-US" altLang="en-US" sz="2000" b="0" i="0" u="none" strike="noStrike" cap="none" normalizeH="0" baseline="0" dirty="0">
                <a:ln>
                  <a:noFill/>
                </a:ln>
                <a:solidFill>
                  <a:srgbClr val="3A3A3A"/>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project aims to give these children some of the basic care which they are entitled to but not provided presently by society and provide them respect and support in their difficult lives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738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E8DD-33A2-4942-8B42-E544E94EF850}"/>
              </a:ext>
            </a:extLst>
          </p:cNvPr>
          <p:cNvSpPr>
            <a:spLocks noGrp="1"/>
          </p:cNvSpPr>
          <p:nvPr>
            <p:ph type="title"/>
          </p:nvPr>
        </p:nvSpPr>
        <p:spPr/>
        <p:txBody>
          <a:bodyPr/>
          <a:lstStyle/>
          <a:p>
            <a:endParaRPr lang="en-US"/>
          </a:p>
        </p:txBody>
      </p:sp>
      <p:graphicFrame>
        <p:nvGraphicFramePr>
          <p:cNvPr id="4" name="Table 5">
            <a:extLst>
              <a:ext uri="{FF2B5EF4-FFF2-40B4-BE49-F238E27FC236}">
                <a16:creationId xmlns:a16="http://schemas.microsoft.com/office/drawing/2014/main" id="{212DB7F0-51CC-DE4A-B0E1-98220AD4A974}"/>
              </a:ext>
            </a:extLst>
          </p:cNvPr>
          <p:cNvGraphicFramePr>
            <a:graphicFrameLocks noGrp="1"/>
          </p:cNvGraphicFramePr>
          <p:nvPr>
            <p:ph idx="1"/>
            <p:extLst>
              <p:ext uri="{D42A27DB-BD31-4B8C-83A1-F6EECF244321}">
                <p14:modId xmlns:p14="http://schemas.microsoft.com/office/powerpoint/2010/main" val="3684169349"/>
              </p:ext>
            </p:extLst>
          </p:nvPr>
        </p:nvGraphicFramePr>
        <p:xfrm>
          <a:off x="838200" y="1825625"/>
          <a:ext cx="10515597"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626046408"/>
                    </a:ext>
                  </a:extLst>
                </a:gridCol>
                <a:gridCol w="3505199">
                  <a:extLst>
                    <a:ext uri="{9D8B030D-6E8A-4147-A177-3AD203B41FA5}">
                      <a16:colId xmlns:a16="http://schemas.microsoft.com/office/drawing/2014/main" val="221611777"/>
                    </a:ext>
                  </a:extLst>
                </a:gridCol>
                <a:gridCol w="3505199">
                  <a:extLst>
                    <a:ext uri="{9D8B030D-6E8A-4147-A177-3AD203B41FA5}">
                      <a16:colId xmlns:a16="http://schemas.microsoft.com/office/drawing/2014/main" val="1338353287"/>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3143728"/>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0152556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72822520"/>
                  </a:ext>
                </a:extLst>
              </a:tr>
            </a:tbl>
          </a:graphicData>
        </a:graphic>
      </p:graphicFrame>
      <p:pic>
        <p:nvPicPr>
          <p:cNvPr id="5" name="Picture 4">
            <a:extLst>
              <a:ext uri="{FF2B5EF4-FFF2-40B4-BE49-F238E27FC236}">
                <a16:creationId xmlns:a16="http://schemas.microsoft.com/office/drawing/2014/main" id="{C1D2A3A0-5BCE-A14E-AAB7-4FAA2868C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sp>
        <p:nvSpPr>
          <p:cNvPr id="7" name="TextBox 6">
            <a:extLst>
              <a:ext uri="{FF2B5EF4-FFF2-40B4-BE49-F238E27FC236}">
                <a16:creationId xmlns:a16="http://schemas.microsoft.com/office/drawing/2014/main" id="{48EB9743-623B-E844-B0C7-115787751A93}"/>
              </a:ext>
            </a:extLst>
          </p:cNvPr>
          <p:cNvSpPr txBox="1"/>
          <p:nvPr/>
        </p:nvSpPr>
        <p:spPr>
          <a:xfrm rot="10800000" flipH="1" flipV="1">
            <a:off x="3862973" y="982802"/>
            <a:ext cx="4730919" cy="707886"/>
          </a:xfrm>
          <a:prstGeom prst="rect">
            <a:avLst/>
          </a:prstGeom>
          <a:solidFill>
            <a:schemeClr val="bg1"/>
          </a:solidFill>
        </p:spPr>
        <p:txBody>
          <a:bodyPr wrap="square" rtlCol="0">
            <a:spAutoFit/>
          </a:bodyPr>
          <a:lstStyle/>
          <a:p>
            <a:pPr algn="ctr"/>
            <a:r>
              <a:rPr lang="en-GB" sz="4000" b="1" u="sng">
                <a:latin typeface="Times New Roman" panose="02020603050405020304" pitchFamily="18" charset="0"/>
                <a:cs typeface="Times New Roman" panose="02020603050405020304" pitchFamily="18" charset="0"/>
              </a:rPr>
              <a:t> </a:t>
            </a:r>
            <a:r>
              <a:rPr lang="en-GB" b="1" u="sng"/>
              <a:t> </a:t>
            </a:r>
            <a:endParaRPr lang="en-US" b="1" u="sng"/>
          </a:p>
        </p:txBody>
      </p:sp>
      <p:sp>
        <p:nvSpPr>
          <p:cNvPr id="9" name="TextBox 8">
            <a:extLst>
              <a:ext uri="{FF2B5EF4-FFF2-40B4-BE49-F238E27FC236}">
                <a16:creationId xmlns:a16="http://schemas.microsoft.com/office/drawing/2014/main" id="{C0F56979-8910-B645-8631-458F971B04D5}"/>
              </a:ext>
            </a:extLst>
          </p:cNvPr>
          <p:cNvSpPr txBox="1"/>
          <p:nvPr/>
        </p:nvSpPr>
        <p:spPr>
          <a:xfrm>
            <a:off x="3483909" y="847864"/>
            <a:ext cx="6084794" cy="707886"/>
          </a:xfrm>
          <a:prstGeom prst="rect">
            <a:avLst/>
          </a:prstGeom>
          <a:noFill/>
        </p:spPr>
        <p:txBody>
          <a:bodyPr wrap="square">
            <a:spAutoFit/>
          </a:bodyPr>
          <a:lstStyle/>
          <a:p>
            <a:r>
              <a:rPr lang="en-GB" sz="4000" b="1" u="sng" dirty="0">
                <a:latin typeface="Times New Roman" panose="02020603050405020304" pitchFamily="18" charset="0"/>
                <a:cs typeface="Times New Roman" panose="02020603050405020304" pitchFamily="18" charset="0"/>
              </a:rPr>
              <a:t> Tools &amp; Technologies </a:t>
            </a:r>
            <a:endParaRPr lang="en-US" sz="4000" b="1" u="sng" dirty="0"/>
          </a:p>
        </p:txBody>
      </p:sp>
      <p:sp>
        <p:nvSpPr>
          <p:cNvPr id="3" name="TextBox 2">
            <a:extLst>
              <a:ext uri="{FF2B5EF4-FFF2-40B4-BE49-F238E27FC236}">
                <a16:creationId xmlns:a16="http://schemas.microsoft.com/office/drawing/2014/main" id="{EC685E2F-A6D3-D1CA-5F7F-CA5B9BD2D68E}"/>
              </a:ext>
            </a:extLst>
          </p:cNvPr>
          <p:cNvSpPr txBox="1"/>
          <p:nvPr/>
        </p:nvSpPr>
        <p:spPr>
          <a:xfrm>
            <a:off x="2361993" y="2173427"/>
            <a:ext cx="7468010" cy="224676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tools and technologies we will use in this project are,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HTML, CSS, PHP, JavaScript for webpage developing. </a:t>
            </a:r>
          </a:p>
          <a:p>
            <a:pPr marL="342900" lvl="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MySQL for Database. </a:t>
            </a:r>
          </a:p>
          <a:p>
            <a:pPr marL="342900" lvl="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XAMPP for Localhost Server. </a:t>
            </a:r>
          </a:p>
          <a:p>
            <a:pPr marL="342900" lvl="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PC/ Laptop. </a:t>
            </a:r>
          </a:p>
          <a:p>
            <a:pPr marL="342900" lvl="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Sublime Text / VS / Notepad++ (editor). </a:t>
            </a:r>
          </a:p>
        </p:txBody>
      </p:sp>
    </p:spTree>
    <p:extLst>
      <p:ext uri="{BB962C8B-B14F-4D97-AF65-F5344CB8AC3E}">
        <p14:creationId xmlns:p14="http://schemas.microsoft.com/office/powerpoint/2010/main" val="3788184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0FFA-1814-8E48-9E73-6DCCF5432A28}"/>
              </a:ext>
            </a:extLst>
          </p:cNvPr>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996" y="1825625"/>
            <a:ext cx="5886727" cy="2663248"/>
          </a:xfrm>
        </p:spPr>
      </p:pic>
      <p:pic>
        <p:nvPicPr>
          <p:cNvPr id="5" name="Picture 4">
            <a:extLst>
              <a:ext uri="{FF2B5EF4-FFF2-40B4-BE49-F238E27FC236}">
                <a16:creationId xmlns:a16="http://schemas.microsoft.com/office/drawing/2014/main" id="{C78BBEDE-3766-524E-99E0-B3B7B026D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sp>
        <p:nvSpPr>
          <p:cNvPr id="7" name="TextBox 6">
            <a:extLst>
              <a:ext uri="{FF2B5EF4-FFF2-40B4-BE49-F238E27FC236}">
                <a16:creationId xmlns:a16="http://schemas.microsoft.com/office/drawing/2014/main" id="{0434A2EC-96FD-F941-91CC-501688184345}"/>
              </a:ext>
            </a:extLst>
          </p:cNvPr>
          <p:cNvSpPr txBox="1"/>
          <p:nvPr/>
        </p:nvSpPr>
        <p:spPr>
          <a:xfrm>
            <a:off x="3276089" y="811190"/>
            <a:ext cx="4889943" cy="707886"/>
          </a:xfrm>
          <a:prstGeom prst="rect">
            <a:avLst/>
          </a:prstGeom>
          <a:noFill/>
        </p:spPr>
        <p:txBody>
          <a:bodyPr wrap="square">
            <a:spAutoFit/>
          </a:bodyPr>
          <a:lstStyle/>
          <a:p>
            <a:r>
              <a:rPr lang="en-GB" sz="4000" b="1" u="sng" dirty="0">
                <a:latin typeface="Times New Roman" panose="02020603050405020304" pitchFamily="18" charset="0"/>
                <a:cs typeface="Times New Roman" panose="02020603050405020304" pitchFamily="18" charset="0"/>
              </a:rPr>
              <a:t>Project Overview</a:t>
            </a:r>
            <a:endParaRPr lang="en-US" sz="4000" b="1" u="sng" dirty="0"/>
          </a:p>
        </p:txBody>
      </p:sp>
      <p:pic>
        <p:nvPicPr>
          <p:cNvPr id="8" name="Picture 7"/>
          <p:cNvPicPr>
            <a:picLocks noChangeAspect="1"/>
          </p:cNvPicPr>
          <p:nvPr/>
        </p:nvPicPr>
        <p:blipFill>
          <a:blip r:embed="rId4"/>
          <a:stretch>
            <a:fillRect/>
          </a:stretch>
        </p:blipFill>
        <p:spPr>
          <a:xfrm>
            <a:off x="1684421" y="1825625"/>
            <a:ext cx="3898232" cy="3648181"/>
          </a:xfrm>
          <a:prstGeom prst="rect">
            <a:avLst/>
          </a:prstGeom>
        </p:spPr>
      </p:pic>
      <p:pic>
        <p:nvPicPr>
          <p:cNvPr id="9" name="Picture 8"/>
          <p:cNvPicPr>
            <a:picLocks noChangeAspect="1"/>
          </p:cNvPicPr>
          <p:nvPr/>
        </p:nvPicPr>
        <p:blipFill>
          <a:blip r:embed="rId5"/>
          <a:stretch>
            <a:fillRect/>
          </a:stretch>
        </p:blipFill>
        <p:spPr>
          <a:xfrm>
            <a:off x="6682288" y="1825625"/>
            <a:ext cx="3773153" cy="3947203"/>
          </a:xfrm>
          <a:prstGeom prst="rect">
            <a:avLst/>
          </a:prstGeom>
        </p:spPr>
      </p:pic>
    </p:spTree>
    <p:extLst>
      <p:ext uri="{BB962C8B-B14F-4D97-AF65-F5344CB8AC3E}">
        <p14:creationId xmlns:p14="http://schemas.microsoft.com/office/powerpoint/2010/main" val="3539677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0FFA-1814-8E48-9E73-6DCCF5432A28}"/>
              </a:ext>
            </a:extLst>
          </p:cNvPr>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998524" y="1825625"/>
            <a:ext cx="2194951" cy="4351338"/>
          </a:xfrm>
        </p:spPr>
      </p:pic>
      <p:pic>
        <p:nvPicPr>
          <p:cNvPr id="5" name="Picture 4">
            <a:extLst>
              <a:ext uri="{FF2B5EF4-FFF2-40B4-BE49-F238E27FC236}">
                <a16:creationId xmlns:a16="http://schemas.microsoft.com/office/drawing/2014/main" id="{C78BBEDE-3766-524E-99E0-B3B7B026D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sp>
        <p:nvSpPr>
          <p:cNvPr id="7" name="TextBox 6">
            <a:extLst>
              <a:ext uri="{FF2B5EF4-FFF2-40B4-BE49-F238E27FC236}">
                <a16:creationId xmlns:a16="http://schemas.microsoft.com/office/drawing/2014/main" id="{0434A2EC-96FD-F941-91CC-501688184345}"/>
              </a:ext>
            </a:extLst>
          </p:cNvPr>
          <p:cNvSpPr txBox="1"/>
          <p:nvPr/>
        </p:nvSpPr>
        <p:spPr>
          <a:xfrm>
            <a:off x="3276089" y="811190"/>
            <a:ext cx="4889943" cy="707886"/>
          </a:xfrm>
          <a:prstGeom prst="rect">
            <a:avLst/>
          </a:prstGeom>
          <a:noFill/>
        </p:spPr>
        <p:txBody>
          <a:bodyPr wrap="square">
            <a:spAutoFit/>
          </a:bodyPr>
          <a:lstStyle/>
          <a:p>
            <a:r>
              <a:rPr lang="en-GB" sz="4000" b="1" u="sng" dirty="0">
                <a:latin typeface="Times New Roman" panose="02020603050405020304" pitchFamily="18" charset="0"/>
                <a:cs typeface="Times New Roman" panose="02020603050405020304" pitchFamily="18" charset="0"/>
              </a:rPr>
              <a:t>Project Overview</a:t>
            </a:r>
            <a:endParaRPr lang="en-US" sz="4000" b="1" u="sng"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464" y="1361089"/>
            <a:ext cx="6206117" cy="4815874"/>
          </a:xfrm>
          <a:prstGeom prst="rect">
            <a:avLst/>
          </a:prstGeom>
        </p:spPr>
      </p:pic>
    </p:spTree>
    <p:extLst>
      <p:ext uri="{BB962C8B-B14F-4D97-AF65-F5344CB8AC3E}">
        <p14:creationId xmlns:p14="http://schemas.microsoft.com/office/powerpoint/2010/main" val="406340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0FFA-1814-8E48-9E73-6DCCF5432A28}"/>
              </a:ext>
            </a:extLst>
          </p:cNvPr>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8513" y="1519075"/>
            <a:ext cx="6244036" cy="4657887"/>
          </a:xfrm>
        </p:spPr>
      </p:pic>
      <p:pic>
        <p:nvPicPr>
          <p:cNvPr id="5" name="Picture 4">
            <a:extLst>
              <a:ext uri="{FF2B5EF4-FFF2-40B4-BE49-F238E27FC236}">
                <a16:creationId xmlns:a16="http://schemas.microsoft.com/office/drawing/2014/main" id="{C78BBEDE-3766-524E-99E0-B3B7B026D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38963"/>
          </a:xfrm>
          <a:prstGeom prst="rect">
            <a:avLst/>
          </a:prstGeom>
        </p:spPr>
      </p:pic>
      <p:sp>
        <p:nvSpPr>
          <p:cNvPr id="7" name="TextBox 6">
            <a:extLst>
              <a:ext uri="{FF2B5EF4-FFF2-40B4-BE49-F238E27FC236}">
                <a16:creationId xmlns:a16="http://schemas.microsoft.com/office/drawing/2014/main" id="{0434A2EC-96FD-F941-91CC-501688184345}"/>
              </a:ext>
            </a:extLst>
          </p:cNvPr>
          <p:cNvSpPr txBox="1"/>
          <p:nvPr/>
        </p:nvSpPr>
        <p:spPr>
          <a:xfrm>
            <a:off x="3276089" y="811190"/>
            <a:ext cx="4889943" cy="707886"/>
          </a:xfrm>
          <a:prstGeom prst="rect">
            <a:avLst/>
          </a:prstGeom>
          <a:noFill/>
        </p:spPr>
        <p:txBody>
          <a:bodyPr wrap="square">
            <a:spAutoFit/>
          </a:bodyPr>
          <a:lstStyle/>
          <a:p>
            <a:r>
              <a:rPr lang="en-GB" sz="4000" b="1" u="sng" dirty="0">
                <a:latin typeface="Times New Roman" panose="02020603050405020304" pitchFamily="18" charset="0"/>
                <a:cs typeface="Times New Roman" panose="02020603050405020304" pitchFamily="18" charset="0"/>
              </a:rPr>
              <a:t>Project Overview</a:t>
            </a:r>
            <a:endParaRPr lang="en-US" sz="4000" b="1" u="sng"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967" y="1965141"/>
            <a:ext cx="2941127" cy="3705475"/>
          </a:xfrm>
          <a:prstGeom prst="rect">
            <a:avLst/>
          </a:prstGeom>
        </p:spPr>
      </p:pic>
    </p:spTree>
    <p:extLst>
      <p:ext uri="{BB962C8B-B14F-4D97-AF65-F5344CB8AC3E}">
        <p14:creationId xmlns:p14="http://schemas.microsoft.com/office/powerpoint/2010/main" val="2738528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328</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Unknown User</dc:creator>
  <cp:lastModifiedBy>Subrato Subrato</cp:lastModifiedBy>
  <cp:revision>17</cp:revision>
  <dcterms:created xsi:type="dcterms:W3CDTF">2022-04-15T16:56:37Z</dcterms:created>
  <dcterms:modified xsi:type="dcterms:W3CDTF">2022-09-07T08:38:57Z</dcterms:modified>
</cp:coreProperties>
</file>